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9" r:id="rId11"/>
    <p:sldId id="270" r:id="rId12"/>
    <p:sldId id="275" r:id="rId13"/>
    <p:sldId id="271" r:id="rId14"/>
    <p:sldId id="272" r:id="rId15"/>
    <p:sldId id="276" r:id="rId16"/>
    <p:sldId id="277" r:id="rId17"/>
    <p:sldId id="278" r:id="rId18"/>
    <p:sldId id="279" r:id="rId19"/>
    <p:sldId id="274" r:id="rId20"/>
    <p:sldId id="268" r:id="rId21"/>
    <p:sldId id="261" r:id="rId22"/>
    <p:sldId id="262" r:id="rId2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22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5664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495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0816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3091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2321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2076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2319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4721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6825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973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8814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4007C4-10ED-494A-881C-245535B6842D}" type="datetimeFigureOut">
              <a:rPr kumimoji="1" lang="ja-JP" altLang="en-US" smtClean="0"/>
              <a:t>2017/1/16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ACDA8-6755-4D5B-AFF9-78D5A3E4E79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165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4.wmf"/><Relationship Id="rId2" Type="http://schemas.openxmlformats.org/officeDocument/2006/relationships/image" Target="../media/image28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g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5" Type="http://schemas.openxmlformats.org/officeDocument/2006/relationships/image" Target="../media/image4.wmf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wmf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919" y="0"/>
            <a:ext cx="9697978" cy="6858000"/>
          </a:xfrm>
          <a:prstGeom prst="rect">
            <a:avLst/>
          </a:prstGeom>
        </p:spPr>
      </p:pic>
      <p:sp>
        <p:nvSpPr>
          <p:cNvPr id="6" name="タイトル 12"/>
          <p:cNvSpPr>
            <a:spLocks noGrp="1"/>
          </p:cNvSpPr>
          <p:nvPr>
            <p:ph type="ctrTitle"/>
          </p:nvPr>
        </p:nvSpPr>
        <p:spPr>
          <a:xfrm>
            <a:off x="3484416" y="942930"/>
            <a:ext cx="5063122" cy="1015673"/>
          </a:xfrm>
        </p:spPr>
        <p:txBody>
          <a:bodyPr rtlCol="0">
            <a:normAutofit/>
          </a:bodyPr>
          <a:lstStyle/>
          <a:p>
            <a:pPr algn="l" defTabSz="1043055">
              <a:defRPr/>
            </a:pPr>
            <a:r>
              <a:rPr lang="en-US" altLang="ja-JP" sz="4800" dirty="0">
                <a:latin typeface="小塚ゴシック Pro B" pitchFamily="34" charset="-128"/>
                <a:ea typeface="小塚ゴシック Pro B" pitchFamily="34" charset="-128"/>
              </a:rPr>
              <a:t>AFFECT360</a:t>
            </a:r>
            <a:r>
              <a:rPr lang="en-US" altLang="ja-JP" sz="3200" dirty="0">
                <a:latin typeface="小塚ゴシック Pro B" pitchFamily="34" charset="-128"/>
                <a:ea typeface="小塚ゴシック Pro B" pitchFamily="34" charset="-128"/>
              </a:rPr>
              <a:t>°</a:t>
            </a:r>
            <a:endParaRPr sz="3200" dirty="0">
              <a:latin typeface="小塚ゴシック Pro B" pitchFamily="34" charset="-128"/>
              <a:ea typeface="小塚ゴシック Pro B" pitchFamily="34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878797" y="2566213"/>
            <a:ext cx="6934200" cy="622157"/>
          </a:xfrm>
        </p:spPr>
        <p:txBody>
          <a:bodyPr>
            <a:normAutofit/>
          </a:bodyPr>
          <a:lstStyle/>
          <a:p>
            <a:pPr algn="l"/>
            <a:r>
              <a:rPr lang="en-US" altLang="ja-JP" sz="2800" dirty="0" smtClean="0">
                <a:latin typeface="+mn-ea"/>
              </a:rPr>
              <a:t>VR</a:t>
            </a:r>
            <a:r>
              <a:rPr lang="ja-JP" altLang="en-US" sz="2800" dirty="0" smtClean="0">
                <a:latin typeface="+mn-ea"/>
              </a:rPr>
              <a:t>センター</a:t>
            </a:r>
            <a:r>
              <a:rPr lang="en-US" altLang="ja-JP" sz="2800" dirty="0" smtClean="0">
                <a:latin typeface="+mn-ea"/>
              </a:rPr>
              <a:t>CAFE</a:t>
            </a:r>
            <a:endParaRPr lang="ja-JP" altLang="en-US" sz="2800" dirty="0" smtClean="0">
              <a:latin typeface="+mn-ea"/>
            </a:endParaRPr>
          </a:p>
          <a:p>
            <a:pPr algn="l"/>
            <a:endParaRPr lang="ja-JP" altLang="en-US" sz="12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274" y="662252"/>
            <a:ext cx="1566446" cy="1577030"/>
          </a:xfrm>
          <a:prstGeom prst="rect">
            <a:avLst/>
          </a:prstGeom>
        </p:spPr>
      </p:pic>
      <p:sp>
        <p:nvSpPr>
          <p:cNvPr id="9" name="サブタイトル 2"/>
          <p:cNvSpPr txBox="1">
            <a:spLocks/>
          </p:cNvSpPr>
          <p:nvPr/>
        </p:nvSpPr>
        <p:spPr>
          <a:xfrm>
            <a:off x="2628900" y="5457044"/>
            <a:ext cx="6934200" cy="14009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ja-JP" sz="1300" dirty="0" smtClean="0"/>
              <a:t>大阪芸術大学附属大阪美術専門学校</a:t>
            </a:r>
            <a:r>
              <a:rPr lang="ja-JP" altLang="en-US" sz="1300" dirty="0" smtClean="0"/>
              <a:t>総合デザイン学科コミュニケーションデザイン専攻</a:t>
            </a:r>
            <a:endParaRPr lang="en-US" altLang="ja-JP" sz="1300" dirty="0" smtClean="0"/>
          </a:p>
          <a:p>
            <a:pPr algn="l"/>
            <a:r>
              <a:rPr lang="ja-JP" altLang="ja-JP" sz="1200" dirty="0"/>
              <a:t>阪本　一斗　　森上　紗弥　　森本　麻彩　　島野　加奈子　　杉田　玲奈　　土田　航</a:t>
            </a:r>
            <a:r>
              <a:rPr lang="ja-JP" altLang="ja-JP" sz="1200" dirty="0" smtClean="0"/>
              <a:t>成</a:t>
            </a:r>
            <a:endParaRPr lang="en-US" altLang="ja-JP" sz="1200" dirty="0" smtClean="0"/>
          </a:p>
          <a:p>
            <a:pPr algn="l"/>
            <a:endParaRPr lang="en-US" altLang="ja-JP" sz="1200" dirty="0" smtClean="0"/>
          </a:p>
          <a:p>
            <a:r>
              <a:rPr lang="en-US" altLang="ja-JP" sz="1200" dirty="0"/>
              <a:t>Copyright © </a:t>
            </a:r>
            <a:r>
              <a:rPr lang="en-US" altLang="ja-JP" sz="1200" dirty="0" smtClean="0"/>
              <a:t>2017</a:t>
            </a:r>
            <a:r>
              <a:rPr lang="ja-JP" altLang="en-US" sz="1200"/>
              <a:t> </a:t>
            </a:r>
            <a:r>
              <a:rPr lang="en-US" altLang="ja-JP" sz="1200" smtClean="0"/>
              <a:t>OSAKA </a:t>
            </a:r>
            <a:r>
              <a:rPr lang="en-US" altLang="ja-JP" sz="1200" dirty="0"/>
              <a:t>COLLEGE OF ART</a:t>
            </a:r>
            <a:r>
              <a:rPr lang="en-US" altLang="ja-JP" sz="1200" dirty="0" smtClean="0"/>
              <a:t> </a:t>
            </a:r>
            <a:r>
              <a:rPr lang="en-US" altLang="ja-JP" sz="1200" dirty="0"/>
              <a:t>All Rights </a:t>
            </a:r>
            <a:r>
              <a:rPr lang="en-US" altLang="ja-JP" sz="1200" dirty="0" smtClean="0"/>
              <a:t>Reserved.</a:t>
            </a:r>
            <a:endParaRPr lang="ja-JP" altLang="ja-JP" sz="1200" dirty="0"/>
          </a:p>
        </p:txBody>
      </p:sp>
    </p:spTree>
    <p:extLst>
      <p:ext uri="{BB962C8B-B14F-4D97-AF65-F5344CB8AC3E}">
        <p14:creationId xmlns:p14="http://schemas.microsoft.com/office/powerpoint/2010/main" val="381897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87" y="1173731"/>
            <a:ext cx="7584417" cy="483443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368" y="3590950"/>
            <a:ext cx="3815113" cy="203972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964" y="2438026"/>
            <a:ext cx="3995710" cy="261925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466" y="753458"/>
            <a:ext cx="3748060" cy="2462586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47325" y="46968"/>
            <a:ext cx="86996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店舗の</a:t>
            </a:r>
            <a:r>
              <a:rPr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紹介　１</a:t>
            </a:r>
            <a:r>
              <a:rPr lang="en-US" altLang="ja-JP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F</a:t>
            </a:r>
            <a:r>
              <a:rPr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　</a:t>
            </a:r>
            <a:r>
              <a:rPr lang="ja-JP" altLang="ja-JP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フロアマップ</a:t>
            </a:r>
            <a:endParaRPr kumimoji="1" lang="ja-JP" altLang="en-US" sz="40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0276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デザイン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74"/>
          <a:stretch/>
        </p:blipFill>
        <p:spPr>
          <a:xfrm>
            <a:off x="2321022" y="1954529"/>
            <a:ext cx="9734836" cy="4903469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34" y="1222622"/>
            <a:ext cx="6466704" cy="48848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4127" y="1508503"/>
            <a:ext cx="4393790" cy="275078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10110" y="68710"/>
            <a:ext cx="37385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店舗の紹介　２</a:t>
            </a:r>
            <a:r>
              <a:rPr kumimoji="1" lang="en-US" altLang="ja-JP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F</a:t>
            </a:r>
            <a:endParaRPr kumimoji="1" lang="ja-JP" altLang="en-US" sz="40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7754291" y="3460714"/>
            <a:ext cx="1498862" cy="70891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/>
              <a:t>Ofice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7982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308048" y="80127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308048" y="56971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711" y="982604"/>
            <a:ext cx="4015720" cy="5398912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276" y="991179"/>
            <a:ext cx="5118110" cy="4716737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721096" y="107127"/>
            <a:ext cx="48510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 smtClean="0">
                <a:solidFill>
                  <a:schemeClr val="accent1">
                    <a:lumMod val="75000"/>
                  </a:schemeClr>
                </a:solidFill>
                <a:latin typeface="ＭＳ Ｐゴシック 本文"/>
              </a:rPr>
              <a:t>新規利用</a:t>
            </a:r>
            <a:r>
              <a:rPr lang="ja-JP" altLang="ja-JP" sz="3600" b="1" dirty="0" smtClean="0">
                <a:solidFill>
                  <a:schemeClr val="accent1">
                    <a:lumMod val="75000"/>
                  </a:schemeClr>
                </a:solidFill>
                <a:latin typeface="ＭＳ Ｐゴシック 本文"/>
              </a:rPr>
              <a:t>フロ</a:t>
            </a:r>
            <a:r>
              <a:rPr lang="ja-JP" altLang="en-US" sz="3600" b="1" dirty="0" smtClean="0">
                <a:solidFill>
                  <a:schemeClr val="accent1">
                    <a:lumMod val="75000"/>
                  </a:schemeClr>
                </a:solidFill>
                <a:latin typeface="ＭＳ Ｐゴシック 本文"/>
              </a:rPr>
              <a:t>ーチャート</a:t>
            </a:r>
            <a:endParaRPr kumimoji="1" lang="ja-JP" altLang="en-US" sz="3600" b="1" dirty="0">
              <a:solidFill>
                <a:schemeClr val="accent1">
                  <a:lumMod val="75000"/>
                </a:schemeClr>
              </a:solidFill>
              <a:latin typeface="ＭＳ Ｐゴシック 本文"/>
            </a:endParaRPr>
          </a:p>
        </p:txBody>
      </p:sp>
    </p:spTree>
    <p:extLst>
      <p:ext uri="{BB962C8B-B14F-4D97-AF65-F5344CB8AC3E}">
        <p14:creationId xmlns:p14="http://schemas.microsoft.com/office/powerpoint/2010/main" val="188150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400" y="1973941"/>
            <a:ext cx="1972743" cy="398416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03" y="1973943"/>
            <a:ext cx="1972743" cy="3984167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2394" y="1973940"/>
            <a:ext cx="1972743" cy="3984167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397" y="1973941"/>
            <a:ext cx="1972743" cy="3984167"/>
          </a:xfrm>
          <a:prstGeom prst="rect">
            <a:avLst/>
          </a:prstGeom>
        </p:spPr>
      </p:pic>
      <p:sp>
        <p:nvSpPr>
          <p:cNvPr id="7" name="右矢印 6"/>
          <p:cNvSpPr/>
          <p:nvPr/>
        </p:nvSpPr>
        <p:spPr>
          <a:xfrm>
            <a:off x="8993010" y="3839027"/>
            <a:ext cx="522514" cy="29028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右矢印 7"/>
          <p:cNvSpPr/>
          <p:nvPr/>
        </p:nvSpPr>
        <p:spPr>
          <a:xfrm>
            <a:off x="5924013" y="3831770"/>
            <a:ext cx="522514" cy="29028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右矢印 8"/>
          <p:cNvSpPr/>
          <p:nvPr/>
        </p:nvSpPr>
        <p:spPr>
          <a:xfrm>
            <a:off x="2986280" y="3831770"/>
            <a:ext cx="522514" cy="290286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267036" y="408342"/>
            <a:ext cx="22829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 smtClean="0">
                <a:solidFill>
                  <a:schemeClr val="accent1">
                    <a:lumMod val="75000"/>
                  </a:schemeClr>
                </a:solidFill>
                <a:latin typeface="ＭＳ Ｐゴシック 本文"/>
              </a:rPr>
              <a:t>公式アプリ</a:t>
            </a:r>
            <a:endParaRPr kumimoji="1" lang="ja-JP" altLang="en-US" sz="3600" b="1" dirty="0">
              <a:solidFill>
                <a:schemeClr val="accent1">
                  <a:lumMod val="75000"/>
                </a:schemeClr>
              </a:solidFill>
              <a:latin typeface="ＭＳ Ｐゴシック 本文"/>
            </a:endParaRPr>
          </a:p>
        </p:txBody>
      </p:sp>
      <p:sp>
        <p:nvSpPr>
          <p:cNvPr id="11" name="タイトル 12"/>
          <p:cNvSpPr txBox="1">
            <a:spLocks/>
          </p:cNvSpPr>
          <p:nvPr/>
        </p:nvSpPr>
        <p:spPr>
          <a:xfrm>
            <a:off x="1434988" y="544620"/>
            <a:ext cx="3221228" cy="646186"/>
          </a:xfrm>
          <a:prstGeom prst="rect">
            <a:avLst/>
          </a:prstGeom>
        </p:spPr>
        <p:txBody>
          <a:bodyPr rtlCol="0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043055">
              <a:defRPr/>
            </a:pPr>
            <a:r>
              <a:rPr lang="en-US" altLang="ja-JP" sz="4800" dirty="0" smtClean="0">
                <a:latin typeface="小塚ゴシック Pro B" pitchFamily="34" charset="-128"/>
                <a:ea typeface="小塚ゴシック Pro B" pitchFamily="34" charset="-128"/>
              </a:rPr>
              <a:t>AFFECT360</a:t>
            </a:r>
            <a:r>
              <a:rPr lang="en-US" altLang="ja-JP" sz="3200" dirty="0" smtClean="0">
                <a:latin typeface="小塚ゴシック Pro B" pitchFamily="34" charset="-128"/>
                <a:ea typeface="小塚ゴシック Pro B" pitchFamily="34" charset="-128"/>
              </a:rPr>
              <a:t>°</a:t>
            </a:r>
            <a:endParaRPr lang="en-US" sz="3200" dirty="0">
              <a:latin typeface="小塚ゴシック Pro B" pitchFamily="34" charset="-128"/>
              <a:ea typeface="小塚ゴシック Pro B" pitchFamily="34" charset="-128"/>
            </a:endParaRP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44" y="212914"/>
            <a:ext cx="996594" cy="1003327"/>
          </a:xfrm>
          <a:prstGeom prst="rect">
            <a:avLst/>
          </a:prstGeom>
        </p:spPr>
      </p:pic>
      <p:pic>
        <p:nvPicPr>
          <p:cNvPr id="13" name="デザイン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7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713" y="1733958"/>
            <a:ext cx="2278425" cy="460152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63" y="1733958"/>
            <a:ext cx="2278425" cy="4601525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64131" y="473886"/>
            <a:ext cx="52934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b="1" dirty="0" smtClean="0">
                <a:solidFill>
                  <a:schemeClr val="accent1">
                    <a:lumMod val="75000"/>
                  </a:schemeClr>
                </a:solidFill>
              </a:rPr>
              <a:t>メンバーズコード・クーポン</a:t>
            </a:r>
            <a:endParaRPr kumimoji="1" lang="ja-JP" alt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7764" y="2158738"/>
            <a:ext cx="4080241" cy="391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81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"/>
          <p:cNvSpPr txBox="1">
            <a:spLocks/>
          </p:cNvSpPr>
          <p:nvPr/>
        </p:nvSpPr>
        <p:spPr>
          <a:xfrm>
            <a:off x="560512" y="404664"/>
            <a:ext cx="8915400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dirty="0" smtClean="0">
                <a:solidFill>
                  <a:schemeClr val="accent1">
                    <a:lumMod val="75000"/>
                  </a:schemeClr>
                </a:solidFill>
                <a:latin typeface="+mj-ea"/>
              </a:rPr>
              <a:t>販売・お金の流れ</a:t>
            </a:r>
            <a:endParaRPr lang="ja-JP" altLang="en-US" sz="3600" dirty="0">
              <a:solidFill>
                <a:schemeClr val="accent1">
                  <a:lumMod val="75000"/>
                </a:schemeClr>
              </a:solidFill>
              <a:latin typeface="+mj-ea"/>
            </a:endParaRPr>
          </a:p>
        </p:txBody>
      </p:sp>
      <p:pic>
        <p:nvPicPr>
          <p:cNvPr id="3" name="人形0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990280" y="1844824"/>
            <a:ext cx="4211440" cy="2965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デザイン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695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"/>
          <p:cNvSpPr txBox="1">
            <a:spLocks/>
          </p:cNvSpPr>
          <p:nvPr/>
        </p:nvSpPr>
        <p:spPr>
          <a:xfrm>
            <a:off x="560512" y="404664"/>
            <a:ext cx="8915400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 smtClean="0">
                <a:solidFill>
                  <a:schemeClr val="accent1">
                    <a:lumMod val="75000"/>
                  </a:schemeClr>
                </a:solidFill>
                <a:latin typeface="+mj-ea"/>
              </a:rPr>
              <a:t>損益分岐点グラフ</a:t>
            </a:r>
            <a:endParaRPr lang="ja-JP" altLang="en-US" sz="3600" b="1" dirty="0">
              <a:solidFill>
                <a:schemeClr val="accent1">
                  <a:lumMod val="75000"/>
                </a:schemeClr>
              </a:solidFill>
              <a:latin typeface="+mj-ea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78" y="1444388"/>
            <a:ext cx="9273480" cy="4329264"/>
          </a:xfrm>
          <a:prstGeom prst="rect">
            <a:avLst/>
          </a:prstGeom>
        </p:spPr>
      </p:pic>
      <p:pic>
        <p:nvPicPr>
          <p:cNvPr id="5" name="デザイン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3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  <p:sp>
        <p:nvSpPr>
          <p:cNvPr id="2" name="タイトル"/>
          <p:cNvSpPr txBox="1">
            <a:spLocks/>
          </p:cNvSpPr>
          <p:nvPr/>
        </p:nvSpPr>
        <p:spPr>
          <a:xfrm>
            <a:off x="560512" y="404664"/>
            <a:ext cx="8915400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600" b="1" dirty="0" smtClean="0">
                <a:solidFill>
                  <a:schemeClr val="accent1">
                    <a:lumMod val="75000"/>
                  </a:schemeClr>
                </a:solidFill>
                <a:latin typeface="ＭＳ Ｐゴシック 見出し"/>
                <a:ea typeface="小塚ゴシック Pro B" pitchFamily="34" charset="-128"/>
              </a:rPr>
              <a:t>５か年事業計画</a:t>
            </a:r>
            <a:endParaRPr lang="ja-JP" altLang="en-US" sz="3600" b="1" dirty="0">
              <a:solidFill>
                <a:schemeClr val="accent1">
                  <a:lumMod val="75000"/>
                </a:schemeClr>
              </a:solidFill>
              <a:latin typeface="ＭＳ Ｐゴシック 見出し"/>
              <a:ea typeface="小塚ゴシック Pro B" pitchFamily="34" charset="-128"/>
            </a:endParaRPr>
          </a:p>
        </p:txBody>
      </p:sp>
      <p:sp>
        <p:nvSpPr>
          <p:cNvPr id="3" name="本文"/>
          <p:cNvSpPr txBox="1"/>
          <p:nvPr/>
        </p:nvSpPr>
        <p:spPr>
          <a:xfrm>
            <a:off x="637163" y="1167135"/>
            <a:ext cx="80089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１年目・・・　資金で自社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コンテンツを年間二つ以上の制作。一つ目と二つ目のコンテンツ同時に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　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　一期から制作を開始し、四期を発表する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　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　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コンテンツの普及とクリエイター支援を目的として、大阪梅田に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VRCAFE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「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AFFECT360°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」を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　　オープンさせ、一期ごとに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のコンテンツを見直し、最新の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コンテンツに対応していく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4" name="ページ数"/>
          <p:cNvSpPr txBox="1"/>
          <p:nvPr/>
        </p:nvSpPr>
        <p:spPr>
          <a:xfrm>
            <a:off x="8841432" y="630932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chemeClr val="bg1"/>
                </a:solidFill>
              </a:rPr>
              <a:t>16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37163" y="2421323"/>
            <a:ext cx="72474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２年目・・・　毎年一回づつとしてクラウドファンディングを開始する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　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　集めた資本金（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200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万円）で自社オリジナルのアニメ、漫画を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で四期目から制作し、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en-US" altLang="ja-JP" sz="1200" dirty="0">
                <a:latin typeface="小塚ゴシック Pro M" pitchFamily="34" charset="-128"/>
                <a:ea typeface="小塚ゴシック Pro M" pitchFamily="34" charset="-128"/>
              </a:rPr>
              <a:t> 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                             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自社の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コンテンツを年間を通して２本制作（二期ごとに一づつ毎年制作）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37163" y="3490845"/>
            <a:ext cx="10017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３年目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・・・　一期に四回目のクラウドファンディングで資金（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500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万円）を募り、東京オリンピックに向けて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コンテンツを制作開始する。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en-US" altLang="ja-JP" sz="1200" dirty="0">
                <a:latin typeface="小塚ゴシック Pro M" pitchFamily="34" charset="-128"/>
                <a:ea typeface="小塚ゴシック Pro M" pitchFamily="34" charset="-128"/>
              </a:rPr>
              <a:t> 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                          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（マーメイドジャパン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ダイアリー）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　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　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AFFECT360°CAFE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第２号店を東京でオープン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37163" y="4560367"/>
            <a:ext cx="8566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４年目・・・　東京オリンピックに向けた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VR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コンテンツの完成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　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　二期目から九月からクリエイターズームで支援したクリエイターを協同制作し、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MR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の研究を開始する　　</a:t>
            </a:r>
            <a:endParaRPr lang="ja-JP" altLang="en-US" sz="1200" dirty="0">
              <a:latin typeface="小塚ゴシック Pro M" pitchFamily="34" charset="-128"/>
              <a:ea typeface="小塚ゴシック Pro M" pitchFamily="34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37163" y="5445224"/>
            <a:ext cx="78694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5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年目・・・　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AFFECT360°CAFÉ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東京３号店をオープン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　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</a:t>
            </a:r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 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 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2022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年の北京オリンピックに向けてクラウドファンディング</a:t>
            </a:r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（</a:t>
            </a:r>
            <a:r>
              <a:rPr lang="en-US" altLang="ja-JP" sz="1200" dirty="0">
                <a:latin typeface="小塚ゴシック Pro M" pitchFamily="34" charset="-128"/>
                <a:ea typeface="小塚ゴシック Pro M" pitchFamily="34" charset="-128"/>
              </a:rPr>
              <a:t>500</a:t>
            </a:r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万円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）を三期目から開始し、</a:t>
            </a:r>
            <a:endParaRPr lang="en-US" altLang="ja-JP" sz="1200" dirty="0" smtClean="0">
              <a:latin typeface="小塚ゴシック Pro M" pitchFamily="34" charset="-128"/>
              <a:ea typeface="小塚ゴシック Pro M" pitchFamily="34" charset="-128"/>
            </a:endParaRPr>
          </a:p>
          <a:p>
            <a:r>
              <a:rPr lang="ja-JP" altLang="en-US" sz="1200" dirty="0">
                <a:latin typeface="小塚ゴシック Pro M" pitchFamily="34" charset="-128"/>
                <a:ea typeface="小塚ゴシック Pro M" pitchFamily="34" charset="-128"/>
              </a:rPr>
              <a:t>　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　　　　　  四期目から</a:t>
            </a:r>
            <a:r>
              <a:rPr lang="en-US" altLang="ja-JP" sz="1200" dirty="0" smtClean="0">
                <a:latin typeface="小塚ゴシック Pro M" pitchFamily="34" charset="-128"/>
                <a:ea typeface="小塚ゴシック Pro M" pitchFamily="34" charset="-128"/>
              </a:rPr>
              <a:t>MR</a:t>
            </a:r>
            <a:r>
              <a:rPr lang="ja-JP" altLang="en-US" sz="1200" dirty="0" smtClean="0">
                <a:latin typeface="小塚ゴシック Pro M" pitchFamily="34" charset="-128"/>
                <a:ea typeface="小塚ゴシック Pro M" pitchFamily="34" charset="-128"/>
              </a:rPr>
              <a:t>コンテンツ制作を開始する</a:t>
            </a:r>
            <a:endParaRPr lang="ja-JP" altLang="en-US" sz="1200" dirty="0">
              <a:latin typeface="小塚ゴシック Pro M" pitchFamily="34" charset="-128"/>
              <a:ea typeface="小塚ゴシック Pro M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149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  <p:sp>
        <p:nvSpPr>
          <p:cNvPr id="2" name="タイトル"/>
          <p:cNvSpPr txBox="1">
            <a:spLocks/>
          </p:cNvSpPr>
          <p:nvPr/>
        </p:nvSpPr>
        <p:spPr>
          <a:xfrm>
            <a:off x="560512" y="404664"/>
            <a:ext cx="8915400" cy="50405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 smtClean="0">
                <a:solidFill>
                  <a:schemeClr val="accent1">
                    <a:lumMod val="75000"/>
                  </a:schemeClr>
                </a:solidFill>
                <a:latin typeface="+mj-ea"/>
              </a:rPr>
              <a:t>将来の展望</a:t>
            </a:r>
            <a:endParaRPr lang="ja-JP" altLang="en-US" b="1" dirty="0">
              <a:solidFill>
                <a:schemeClr val="accent1">
                  <a:lumMod val="75000"/>
                </a:schemeClr>
              </a:solidFill>
              <a:latin typeface="+mj-ea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632519" y="1403307"/>
            <a:ext cx="101838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VR</a:t>
            </a:r>
            <a:r>
              <a:rPr lang="ja-JP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コンテンツの制作、販売だけでなく</a:t>
            </a:r>
            <a:r>
              <a:rPr lang="en-US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VR</a:t>
            </a:r>
            <a:r>
              <a:rPr lang="ja-JP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クリエイターの</a:t>
            </a:r>
            <a:r>
              <a:rPr lang="ja-JP" altLang="ja-JP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育成</a:t>
            </a:r>
            <a:endParaRPr lang="ja-JP" altLang="ja-JP" dirty="0">
              <a:latin typeface="小塚ゴシック Pro M" panose="020B0700000000000000" pitchFamily="34" charset="-128"/>
              <a:ea typeface="小塚ゴシック Pro M" panose="020B0700000000000000" pitchFamily="34" charset="-128"/>
            </a:endParaRPr>
          </a:p>
          <a:p>
            <a:r>
              <a:rPr lang="ja-JP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ユーザー×企業×クリエイターをつなげる、</a:t>
            </a:r>
            <a:r>
              <a:rPr lang="en-US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VR</a:t>
            </a:r>
            <a:r>
              <a:rPr lang="ja-JP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ステーションと</a:t>
            </a:r>
            <a:r>
              <a:rPr lang="ja-JP" altLang="ja-JP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クラウドファンディングサイト</a:t>
            </a:r>
            <a:endParaRPr lang="en-US" altLang="ja-JP" dirty="0" smtClean="0">
              <a:latin typeface="小塚ゴシック Pro M" panose="020B0700000000000000" pitchFamily="34" charset="-128"/>
              <a:ea typeface="小塚ゴシック Pro M" panose="020B0700000000000000" pitchFamily="34" charset="-128"/>
            </a:endParaRPr>
          </a:p>
        </p:txBody>
      </p:sp>
      <p:sp>
        <p:nvSpPr>
          <p:cNvPr id="5" name="下矢印 4"/>
          <p:cNvSpPr/>
          <p:nvPr/>
        </p:nvSpPr>
        <p:spPr>
          <a:xfrm>
            <a:off x="4429718" y="2305382"/>
            <a:ext cx="563387" cy="75383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32519" y="3483957"/>
            <a:ext cx="92368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VR</a:t>
            </a:r>
            <a:r>
              <a:rPr kumimoji="1" lang="ja-JP" altLang="en-US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に興味を持ちたくさんの人たちが利用し、クリエーターを目標とする人たちも増える</a:t>
            </a:r>
            <a:endParaRPr kumimoji="1" lang="en-US" altLang="ja-JP" dirty="0" smtClean="0">
              <a:latin typeface="小塚ゴシック Pro M" panose="020B0700000000000000" pitchFamily="34" charset="-128"/>
              <a:ea typeface="小塚ゴシック Pro M" panose="020B0700000000000000" pitchFamily="34" charset="-128"/>
            </a:endParaRPr>
          </a:p>
        </p:txBody>
      </p:sp>
      <p:sp>
        <p:nvSpPr>
          <p:cNvPr id="7" name="下矢印 6"/>
          <p:cNvSpPr/>
          <p:nvPr/>
        </p:nvSpPr>
        <p:spPr>
          <a:xfrm>
            <a:off x="4429718" y="4227238"/>
            <a:ext cx="563387" cy="753837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32519" y="5517232"/>
            <a:ext cx="102686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これからの</a:t>
            </a:r>
            <a:r>
              <a:rPr lang="en-US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VR</a:t>
            </a:r>
            <a:r>
              <a:rPr lang="ja-JP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業界を盛り上げ、世界中の人々との日常がより楽しく</a:t>
            </a:r>
            <a:r>
              <a:rPr lang="ja-JP" altLang="ja-JP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、</a:t>
            </a:r>
            <a:endParaRPr lang="en-US" altLang="ja-JP" dirty="0" smtClean="0">
              <a:latin typeface="小塚ゴシック Pro M" panose="020B0700000000000000" pitchFamily="34" charset="-128"/>
              <a:ea typeface="小塚ゴシック Pro M" panose="020B0700000000000000" pitchFamily="34" charset="-128"/>
            </a:endParaRPr>
          </a:p>
          <a:p>
            <a:r>
              <a:rPr lang="ja-JP" altLang="ja-JP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より</a:t>
            </a:r>
            <a:r>
              <a:rPr lang="ja-JP" altLang="ja-JP" dirty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素晴らしくなる未来の</a:t>
            </a:r>
            <a:r>
              <a:rPr lang="ja-JP" altLang="ja-JP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実現</a:t>
            </a:r>
            <a:r>
              <a:rPr lang="ja-JP" altLang="en-US" dirty="0" smtClean="0">
                <a:latin typeface="小塚ゴシック Pro M" panose="020B0700000000000000" pitchFamily="34" charset="-128"/>
                <a:ea typeface="小塚ゴシック Pro M" panose="020B0700000000000000" pitchFamily="34" charset="-128"/>
              </a:rPr>
              <a:t>ができる！</a:t>
            </a:r>
            <a:r>
              <a:rPr lang="ja-JP" altLang="en-US" dirty="0"/>
              <a:t>　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1453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62" y="492923"/>
            <a:ext cx="4797290" cy="6785657"/>
          </a:xfrm>
          <a:prstGeom prst="rect">
            <a:avLst/>
          </a:prstGeom>
        </p:spPr>
      </p:pic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675" y="372980"/>
            <a:ext cx="4797290" cy="6785657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64131" y="253037"/>
            <a:ext cx="47420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8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Promotional </a:t>
            </a:r>
            <a:r>
              <a:rPr lang="en-US" altLang="ja-JP" sz="4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tools</a:t>
            </a:r>
            <a:endParaRPr kumimoji="1" lang="ja-JP" altLang="en-US" sz="4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デザイン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1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867" y="1981361"/>
            <a:ext cx="5821702" cy="3277765"/>
          </a:xfrm>
          <a:prstGeom prst="rect">
            <a:avLst/>
          </a:prstGeom>
        </p:spPr>
      </p:pic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1166950" y="848882"/>
            <a:ext cx="5092885" cy="652934"/>
          </a:xfrm>
        </p:spPr>
        <p:txBody>
          <a:bodyPr>
            <a:normAutofit fontScale="90000"/>
          </a:bodyPr>
          <a:lstStyle/>
          <a:p>
            <a:r>
              <a:rPr lang="ja-JP" altLang="en-US" dirty="0" smtClean="0">
                <a:latin typeface="ＭＳ Ｐゴシック 本文"/>
              </a:rPr>
              <a:t>～</a:t>
            </a:r>
            <a:r>
              <a:rPr lang="en-US" altLang="ja-JP" dirty="0" smtClean="0"/>
              <a:t>Promotion Video</a:t>
            </a:r>
            <a:r>
              <a:rPr lang="ja-JP" altLang="en-US" dirty="0" smtClean="0">
                <a:latin typeface="ＭＳ Ｐゴシック 本文"/>
              </a:rPr>
              <a:t>～</a:t>
            </a:r>
            <a:endParaRPr kumimoji="1" lang="ja-JP" altLang="en-US" dirty="0">
              <a:latin typeface="ＭＳ Ｐゴシック 本文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921694" y="141676"/>
            <a:ext cx="9605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PV</a:t>
            </a:r>
            <a:endParaRPr kumimoji="1" lang="ja-JP" altLang="en-US" sz="4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" name="デザイン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4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54" y="595721"/>
            <a:ext cx="5106819" cy="2487362"/>
          </a:xfrm>
          <a:prstGeom prst="rect">
            <a:avLst/>
          </a:prstGeom>
        </p:spPr>
      </p:pic>
      <p:pic>
        <p:nvPicPr>
          <p:cNvPr id="6" name="図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470" y="2459381"/>
            <a:ext cx="4666624" cy="3263224"/>
          </a:xfrm>
          <a:prstGeom prst="rect">
            <a:avLst/>
          </a:prstGeom>
        </p:spPr>
      </p:pic>
      <p:pic>
        <p:nvPicPr>
          <p:cNvPr id="7" name="図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8913" y="3385713"/>
            <a:ext cx="4559804" cy="2736298"/>
          </a:xfrm>
          <a:prstGeom prst="rect">
            <a:avLst/>
          </a:prstGeom>
        </p:spPr>
      </p:pic>
      <p:pic>
        <p:nvPicPr>
          <p:cNvPr id="11" name="デザイン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88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  <p:sp>
        <p:nvSpPr>
          <p:cNvPr id="4" name="タイトル"/>
          <p:cNvSpPr>
            <a:spLocks noGrp="1"/>
          </p:cNvSpPr>
          <p:nvPr>
            <p:ph type="title"/>
          </p:nvPr>
        </p:nvSpPr>
        <p:spPr>
          <a:xfrm>
            <a:off x="688974" y="763099"/>
            <a:ext cx="8915400" cy="969448"/>
          </a:xfrm>
        </p:spPr>
        <p:txBody>
          <a:bodyPr>
            <a:noAutofit/>
          </a:bodyPr>
          <a:lstStyle/>
          <a:p>
            <a:pPr algn="l"/>
            <a:r>
              <a:rPr lang="ja-JP" altLang="en-US" dirty="0" smtClean="0">
                <a:solidFill>
                  <a:schemeClr val="accent1">
                    <a:lumMod val="75000"/>
                  </a:schemeClr>
                </a:solidFill>
                <a:latin typeface="+mj-ea"/>
              </a:rPr>
              <a:t>最後に</a:t>
            </a:r>
            <a:r>
              <a:rPr lang="en-US" altLang="ja-JP" dirty="0" smtClean="0">
                <a:solidFill>
                  <a:schemeClr val="accent1">
                    <a:lumMod val="75000"/>
                  </a:schemeClr>
                </a:solidFill>
                <a:latin typeface="+mj-ea"/>
              </a:rPr>
              <a:t>...</a:t>
            </a:r>
            <a:endParaRPr kumimoji="1" lang="ja-JP" altLang="en-US" dirty="0">
              <a:solidFill>
                <a:schemeClr val="accent1">
                  <a:lumMod val="75000"/>
                </a:schemeClr>
              </a:solidFill>
              <a:latin typeface="+mj-ea"/>
            </a:endParaRPr>
          </a:p>
        </p:txBody>
      </p:sp>
      <p:sp>
        <p:nvSpPr>
          <p:cNvPr id="5" name="本文"/>
          <p:cNvSpPr txBox="1"/>
          <p:nvPr/>
        </p:nvSpPr>
        <p:spPr>
          <a:xfrm>
            <a:off x="1781825" y="2756054"/>
            <a:ext cx="8597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 smtClean="0">
                <a:latin typeface="+mn-ea"/>
              </a:rPr>
              <a:t>「ユーザー</a:t>
            </a:r>
            <a:r>
              <a:rPr lang="en-US" altLang="ja-JP" sz="4400" dirty="0" smtClean="0">
                <a:latin typeface="+mn-ea"/>
              </a:rPr>
              <a:t>×</a:t>
            </a:r>
            <a:r>
              <a:rPr lang="ja-JP" altLang="en-US" sz="4400" dirty="0" smtClean="0">
                <a:latin typeface="+mn-ea"/>
              </a:rPr>
              <a:t>企業</a:t>
            </a:r>
            <a:r>
              <a:rPr lang="en-US" altLang="ja-JP" sz="4400" dirty="0" smtClean="0">
                <a:latin typeface="+mn-ea"/>
              </a:rPr>
              <a:t>×</a:t>
            </a:r>
            <a:r>
              <a:rPr lang="ja-JP" altLang="en-US" sz="4400" dirty="0" smtClean="0">
                <a:latin typeface="+mn-ea"/>
              </a:rPr>
              <a:t>クリエイター」</a:t>
            </a:r>
            <a:endParaRPr lang="ja-JP" altLang="en-US" sz="4400" dirty="0">
              <a:latin typeface="+mn-ea"/>
            </a:endParaRPr>
          </a:p>
        </p:txBody>
      </p:sp>
      <p:sp>
        <p:nvSpPr>
          <p:cNvPr id="6" name="ページ数"/>
          <p:cNvSpPr txBox="1"/>
          <p:nvPr/>
        </p:nvSpPr>
        <p:spPr>
          <a:xfrm>
            <a:off x="8841432" y="63093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mtClean="0">
                <a:solidFill>
                  <a:schemeClr val="bg1"/>
                </a:solidFill>
              </a:rPr>
              <a:t>1</a:t>
            </a:r>
            <a:endParaRPr kumimoji="1" lang="ja-JP" altLang="en-US" dirty="0">
              <a:solidFill>
                <a:schemeClr val="bg1"/>
              </a:solidFill>
            </a:endParaRPr>
          </a:p>
        </p:txBody>
      </p:sp>
      <p:sp>
        <p:nvSpPr>
          <p:cNvPr id="7" name="本文"/>
          <p:cNvSpPr txBox="1"/>
          <p:nvPr/>
        </p:nvSpPr>
        <p:spPr>
          <a:xfrm>
            <a:off x="1849248" y="3615213"/>
            <a:ext cx="8565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400" dirty="0" smtClean="0">
                <a:latin typeface="+mn-ea"/>
              </a:rPr>
              <a:t>新しい時代へのイノベーションを。</a:t>
            </a:r>
            <a:endParaRPr lang="ja-JP" altLang="en-US" sz="4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478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919" y="0"/>
            <a:ext cx="9697978" cy="6858000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1023189" y="1400483"/>
            <a:ext cx="68643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ご清聴ありがとうございました。</a:t>
            </a:r>
            <a:endParaRPr lang="ja-JP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6380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"/>
          <p:cNvSpPr>
            <a:spLocks noGrp="1"/>
          </p:cNvSpPr>
          <p:nvPr>
            <p:ph type="title"/>
          </p:nvPr>
        </p:nvSpPr>
        <p:spPr>
          <a:xfrm>
            <a:off x="4020178" y="3260552"/>
            <a:ext cx="4450904" cy="648072"/>
          </a:xfrm>
        </p:spPr>
        <p:txBody>
          <a:bodyPr>
            <a:noAutofit/>
          </a:bodyPr>
          <a:lstStyle/>
          <a:p>
            <a:pPr algn="l"/>
            <a:r>
              <a:rPr lang="ja-JP" altLang="en-US" sz="3600" dirty="0">
                <a:latin typeface="小塚ゴシック Pro B" pitchFamily="34" charset="-128"/>
                <a:ea typeface="小塚ゴシック Pro B" pitchFamily="34" charset="-128"/>
              </a:rPr>
              <a:t>①</a:t>
            </a:r>
            <a:r>
              <a:rPr lang="en-US" altLang="ja-JP" sz="3600" dirty="0">
                <a:latin typeface="小塚ゴシック Pro B" pitchFamily="34" charset="-128"/>
                <a:ea typeface="小塚ゴシック Pro B" pitchFamily="34" charset="-128"/>
              </a:rPr>
              <a:t>VR</a:t>
            </a:r>
            <a:r>
              <a:rPr lang="ja-JP" altLang="en-US" sz="3600" dirty="0">
                <a:latin typeface="小塚ゴシック Pro B" pitchFamily="34" charset="-128"/>
                <a:ea typeface="小塚ゴシック Pro B" pitchFamily="34" charset="-128"/>
              </a:rPr>
              <a:t>センター</a:t>
            </a:r>
            <a:r>
              <a:rPr lang="en-US" altLang="ja-JP" sz="3600" dirty="0">
                <a:latin typeface="小塚ゴシック Pro B" pitchFamily="34" charset="-128"/>
                <a:ea typeface="小塚ゴシック Pro B" pitchFamily="34" charset="-128"/>
              </a:rPr>
              <a:t/>
            </a:r>
            <a:br>
              <a:rPr lang="en-US" altLang="ja-JP" sz="3600" dirty="0">
                <a:latin typeface="小塚ゴシック Pro B" pitchFamily="34" charset="-128"/>
                <a:ea typeface="小塚ゴシック Pro B" pitchFamily="34" charset="-128"/>
              </a:rPr>
            </a:br>
            <a:endParaRPr lang="ja-JP" altLang="en-US" sz="3600" dirty="0">
              <a:latin typeface="小塚ゴシック Pro B" pitchFamily="34" charset="-128"/>
              <a:ea typeface="小塚ゴシック Pro B" pitchFamily="34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91096" y="383525"/>
            <a:ext cx="10048567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8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PLAN</a:t>
            </a:r>
            <a:r>
              <a:rPr lang="ja-JP" altLang="en-US" sz="4800" b="1" dirty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　</a:t>
            </a:r>
            <a:r>
              <a:rPr lang="en-US" altLang="ja-JP" sz="48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THEME</a:t>
            </a:r>
          </a:p>
          <a:p>
            <a:r>
              <a:rPr lang="ja-JP" altLang="ja-JP" sz="2400" dirty="0" smtClean="0"/>
              <a:t>世界</a:t>
            </a:r>
            <a:r>
              <a:rPr lang="ja-JP" altLang="ja-JP" sz="2400" dirty="0"/>
              <a:t>の</a:t>
            </a:r>
            <a:r>
              <a:rPr lang="en-US" altLang="ja-JP" sz="2400" dirty="0"/>
              <a:t>VR</a:t>
            </a:r>
            <a:r>
              <a:rPr lang="ja-JP" altLang="ja-JP" sz="2400" dirty="0"/>
              <a:t>コンテンツを集めた</a:t>
            </a:r>
            <a:r>
              <a:rPr lang="en-US" altLang="ja-JP" sz="2400" dirty="0"/>
              <a:t>VR</a:t>
            </a:r>
            <a:r>
              <a:rPr lang="ja-JP" altLang="ja-JP" sz="2400" dirty="0"/>
              <a:t>ステーションを</a:t>
            </a:r>
            <a:r>
              <a:rPr lang="ja-JP" altLang="ja-JP" sz="2400" dirty="0" smtClean="0"/>
              <a:t>併設</a:t>
            </a:r>
            <a:r>
              <a:rPr lang="ja-JP" altLang="en-US" sz="2400" dirty="0" smtClean="0"/>
              <a:t>した</a:t>
            </a:r>
            <a:endParaRPr lang="en-US" altLang="ja-JP" sz="2400" dirty="0" smtClean="0"/>
          </a:p>
          <a:p>
            <a:r>
              <a:rPr lang="ja-JP" altLang="ja-JP" sz="2400" dirty="0" smtClean="0"/>
              <a:t>カフェ</a:t>
            </a:r>
            <a:r>
              <a:rPr lang="ja-JP" altLang="ja-JP" sz="2400" dirty="0"/>
              <a:t>運営事業会社「</a:t>
            </a:r>
            <a:r>
              <a:rPr lang="en-US" altLang="ja-JP" sz="2400" b="1" dirty="0"/>
              <a:t>AFFECT360</a:t>
            </a:r>
            <a:r>
              <a:rPr lang="ja-JP" altLang="ja-JP" sz="2400" b="1" dirty="0"/>
              <a:t>°</a:t>
            </a:r>
            <a:r>
              <a:rPr lang="ja-JP" altLang="ja-JP" sz="2400" dirty="0"/>
              <a:t>」</a:t>
            </a:r>
          </a:p>
          <a:p>
            <a:r>
              <a:rPr lang="ja-JP" altLang="ja-JP" dirty="0" smtClean="0"/>
              <a:t>新しい</a:t>
            </a:r>
            <a:r>
              <a:rPr lang="en-US" altLang="ja-JP" dirty="0"/>
              <a:t>VR</a:t>
            </a:r>
            <a:r>
              <a:rPr lang="ja-JP" altLang="ja-JP" dirty="0"/>
              <a:t>コンテンツの制作のためのプラットフォーム</a:t>
            </a:r>
            <a:r>
              <a:rPr lang="ja-JP" altLang="ja-JP" dirty="0" smtClean="0"/>
              <a:t>と</a:t>
            </a:r>
            <a:r>
              <a:rPr lang="en-US" altLang="ja-JP" dirty="0" smtClean="0"/>
              <a:t>VR</a:t>
            </a:r>
            <a:r>
              <a:rPr lang="ja-JP" altLang="ja-JP" dirty="0"/>
              <a:t>普及のための場としての</a:t>
            </a:r>
            <a:r>
              <a:rPr lang="en-US" altLang="ja-JP" dirty="0"/>
              <a:t>VR</a:t>
            </a:r>
            <a:r>
              <a:rPr lang="ja-JP" altLang="ja-JP" dirty="0"/>
              <a:t>センターの</a:t>
            </a:r>
            <a:r>
              <a:rPr lang="ja-JP" altLang="ja-JP" dirty="0" smtClean="0"/>
              <a:t>運営</a:t>
            </a:r>
            <a:endParaRPr lang="ja-JP" altLang="ja-JP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020178" y="3678172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>
                <a:latin typeface="小塚ゴシック Pro B" pitchFamily="34" charset="-128"/>
                <a:ea typeface="小塚ゴシック Pro B" pitchFamily="34" charset="-128"/>
              </a:rPr>
              <a:t>②</a:t>
            </a:r>
            <a:r>
              <a:rPr lang="en-US" altLang="ja-JP" sz="3600" dirty="0">
                <a:latin typeface="小塚ゴシック Pro B" pitchFamily="34" charset="-128"/>
                <a:ea typeface="小塚ゴシック Pro B" pitchFamily="34" charset="-128"/>
              </a:rPr>
              <a:t>CAFE</a:t>
            </a:r>
            <a:endParaRPr lang="ja-JP" altLang="en-US" sz="3600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972" y="3110845"/>
            <a:ext cx="4567611" cy="2932887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85" y="3110845"/>
            <a:ext cx="3556000" cy="2349500"/>
          </a:xfrm>
          <a:prstGeom prst="rect">
            <a:avLst/>
          </a:prstGeom>
        </p:spPr>
      </p:pic>
      <p:pic>
        <p:nvPicPr>
          <p:cNvPr id="10" name="デザイン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8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デザイン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66950" y="848882"/>
            <a:ext cx="5092885" cy="652934"/>
          </a:xfrm>
        </p:spPr>
        <p:txBody>
          <a:bodyPr>
            <a:normAutofit fontScale="90000"/>
          </a:bodyPr>
          <a:lstStyle/>
          <a:p>
            <a:r>
              <a:rPr lang="ja-JP" altLang="en-US" dirty="0">
                <a:latin typeface="+mn-ea"/>
                <a:ea typeface="+mn-ea"/>
              </a:rPr>
              <a:t>～</a:t>
            </a:r>
            <a:r>
              <a:rPr lang="en-US" altLang="ja-JP" dirty="0" smtClean="0">
                <a:latin typeface="+mn-ea"/>
                <a:ea typeface="+mn-ea"/>
              </a:rPr>
              <a:t>Persona</a:t>
            </a:r>
            <a:r>
              <a:rPr lang="ja-JP" altLang="en-US" dirty="0" smtClean="0">
                <a:latin typeface="+mn-ea"/>
                <a:ea typeface="+mn-ea"/>
              </a:rPr>
              <a:t> </a:t>
            </a:r>
            <a:r>
              <a:rPr lang="en-US" altLang="ja-JP" dirty="0" smtClean="0">
                <a:latin typeface="+mn-ea"/>
                <a:ea typeface="+mn-ea"/>
              </a:rPr>
              <a:t>Data</a:t>
            </a:r>
            <a:r>
              <a:rPr lang="ja-JP" altLang="en-US" dirty="0" smtClean="0">
                <a:latin typeface="+mn-ea"/>
                <a:ea typeface="+mn-ea"/>
              </a:rPr>
              <a:t>～</a:t>
            </a:r>
            <a:endParaRPr kumimoji="1" lang="ja-JP" altLang="en-US" dirty="0">
              <a:latin typeface="+mn-ea"/>
              <a:ea typeface="+mn-ea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3" y="1903891"/>
            <a:ext cx="2393921" cy="319189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1903892"/>
            <a:ext cx="2493982" cy="332530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1903891"/>
            <a:ext cx="2451306" cy="3268408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694164" y="5326141"/>
            <a:ext cx="61526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 smtClean="0"/>
              <a:t>ペルソナ分析結果</a:t>
            </a:r>
            <a:r>
              <a:rPr lang="ja-JP" altLang="en-US" b="1" dirty="0"/>
              <a:t>：</a:t>
            </a:r>
            <a:r>
              <a:rPr lang="ja-JP" altLang="ja-JP" b="1" dirty="0" smtClean="0"/>
              <a:t>メインターゲット</a:t>
            </a:r>
            <a:r>
              <a:rPr lang="ja-JP" altLang="ja-JP" b="1" dirty="0"/>
              <a:t>：１０代～３０代までの</a:t>
            </a:r>
            <a:r>
              <a:rPr lang="ja-JP" altLang="ja-JP" b="1" dirty="0" smtClean="0"/>
              <a:t>若者</a:t>
            </a:r>
            <a:endParaRPr lang="en-US" altLang="ja-JP" b="1" dirty="0" smtClean="0"/>
          </a:p>
          <a:p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935958" y="5614249"/>
            <a:ext cx="5165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b="1" dirty="0"/>
              <a:t>サブターゲット：</a:t>
            </a:r>
            <a:r>
              <a:rPr lang="en-US" altLang="ja-JP" b="1" dirty="0"/>
              <a:t>VR</a:t>
            </a:r>
            <a:r>
              <a:rPr lang="ja-JP" altLang="ja-JP" b="1" dirty="0"/>
              <a:t>コンテンツの作成に興味がある</a:t>
            </a:r>
            <a:r>
              <a:rPr lang="ja-JP" altLang="ja-JP" b="1" dirty="0" smtClean="0"/>
              <a:t>人</a:t>
            </a:r>
            <a:endParaRPr lang="ja-JP" altLang="ja-JP" b="1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482644" y="5891248"/>
            <a:ext cx="5748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ja-JP" b="1" dirty="0"/>
              <a:t>コアターゲット：</a:t>
            </a:r>
            <a:r>
              <a:rPr lang="en-US" altLang="ja-JP" b="1" dirty="0"/>
              <a:t>VR</a:t>
            </a:r>
            <a:r>
              <a:rPr lang="ja-JP" altLang="ja-JP" b="1" dirty="0"/>
              <a:t>や</a:t>
            </a:r>
            <a:r>
              <a:rPr lang="en-US" altLang="ja-JP" b="1" dirty="0"/>
              <a:t>VR</a:t>
            </a:r>
            <a:r>
              <a:rPr lang="ja-JP" altLang="ja-JP" b="1" dirty="0"/>
              <a:t>ゲームが好きなアーリーアダプター</a:t>
            </a:r>
            <a:endParaRPr kumimoji="1" lang="ja-JP" altLang="en-US" b="1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21693" y="177772"/>
            <a:ext cx="21824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Who?</a:t>
            </a:r>
            <a:endParaRPr kumimoji="1" lang="ja-JP" altLang="en-US" sz="4800" b="1" dirty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7692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386307" y="312561"/>
            <a:ext cx="2743200" cy="769441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ja-JP" altLang="en-US" sz="4400" b="1" dirty="0" smtClean="0">
                <a:solidFill>
                  <a:schemeClr val="accent1">
                    <a:lumMod val="75000"/>
                  </a:schemeClr>
                </a:solidFill>
                <a:latin typeface="ＭＳ Ｐゴシック"/>
              </a:rPr>
              <a:t>事業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  <a:latin typeface="ＭＳ Ｐゴシック"/>
              </a:rPr>
              <a:t>内容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650258" y="2067422"/>
            <a:ext cx="4593146" cy="3785652"/>
          </a:xfrm>
          <a:prstGeom prst="rect">
            <a:avLst/>
          </a:prstGeom>
        </p:spPr>
        <p:txBody>
          <a:bodyPr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000000"/>
                </a:solidFill>
                <a:latin typeface="ＭＳ Ｐゴシック"/>
              </a:rPr>
              <a:t>①VRステーション</a:t>
            </a:r>
          </a:p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000000"/>
                </a:solidFill>
                <a:latin typeface="ＭＳ Ｐゴシック"/>
              </a:rPr>
              <a:t>②VRアプリ配信</a:t>
            </a:r>
          </a:p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000000"/>
                </a:solidFill>
                <a:latin typeface="ＭＳ Ｐゴシック"/>
              </a:rPr>
              <a:t>③カフェ</a:t>
            </a:r>
          </a:p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000000"/>
                </a:solidFill>
                <a:latin typeface="ＭＳ Ｐゴシック"/>
              </a:rPr>
              <a:t>④クリエイターズルーム</a:t>
            </a:r>
          </a:p>
          <a:p>
            <a:pPr>
              <a:lnSpc>
                <a:spcPct val="150000"/>
              </a:lnSpc>
            </a:pPr>
            <a:r>
              <a:rPr lang="ja-JP" altLang="en-US" sz="3200" dirty="0">
                <a:solidFill>
                  <a:srgbClr val="000000"/>
                </a:solidFill>
                <a:latin typeface="ＭＳ Ｐゴシック"/>
              </a:rPr>
              <a:t>⑤</a:t>
            </a:r>
            <a:r>
              <a:rPr lang="ja-JP" altLang="en-US" sz="3200" dirty="0" smtClean="0">
                <a:solidFill>
                  <a:srgbClr val="000000"/>
                </a:solidFill>
                <a:latin typeface="ＭＳ Ｐゴシック"/>
              </a:rPr>
              <a:t>クラウドファンディング</a:t>
            </a:r>
            <a:endParaRPr lang="ja-JP" altLang="en-US" sz="3200" dirty="0">
              <a:solidFill>
                <a:srgbClr val="000000"/>
              </a:solidFill>
              <a:latin typeface="ＭＳ Ｐゴシック"/>
            </a:endParaRPr>
          </a:p>
        </p:txBody>
      </p:sp>
      <p:pic>
        <p:nvPicPr>
          <p:cNvPr id="6" name="図 5" descr="名称未設定-3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5992" y="2308860"/>
            <a:ext cx="2149475" cy="1171575"/>
          </a:xfrm>
          <a:prstGeom prst="rect">
            <a:avLst/>
          </a:prstGeom>
        </p:spPr>
      </p:pic>
      <p:pic>
        <p:nvPicPr>
          <p:cNvPr id="7" name="図 6" descr="名称未設定-5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1625" y="4061460"/>
            <a:ext cx="1844675" cy="1778000"/>
          </a:xfrm>
          <a:prstGeom prst="rect">
            <a:avLst/>
          </a:prstGeom>
        </p:spPr>
      </p:pic>
      <p:pic>
        <p:nvPicPr>
          <p:cNvPr id="8" name="図 7" descr="名称未設定-4.wm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7053" y="4575810"/>
            <a:ext cx="2057400" cy="114617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819449" y="922547"/>
            <a:ext cx="32592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～ </a:t>
            </a:r>
            <a:r>
              <a:rPr lang="en-US" altLang="ja-JP" sz="4000" dirty="0" smtClean="0">
                <a:latin typeface="+mn-ea"/>
              </a:rPr>
              <a:t>Content</a:t>
            </a:r>
            <a:r>
              <a:rPr lang="ja-JP" altLang="en-US" sz="4000" dirty="0">
                <a:latin typeface="+mn-ea"/>
              </a:rPr>
              <a:t> ～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12" name="デザイン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18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00" y="3772379"/>
            <a:ext cx="4336005" cy="2753772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12" y="1191188"/>
            <a:ext cx="6034183" cy="2581191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335130" y="453723"/>
            <a:ext cx="4509136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chemeClr val="accent1">
                    <a:lumMod val="75000"/>
                  </a:schemeClr>
                </a:solidFill>
                <a:latin typeface="ＭＳ Ｐゴシック"/>
              </a:rPr>
              <a:t>事業内容のフロー</a:t>
            </a:r>
            <a:endParaRPr lang="en-US" altLang="ja-JP" sz="4400" b="1" dirty="0" smtClean="0">
              <a:solidFill>
                <a:schemeClr val="accent1">
                  <a:lumMod val="75000"/>
                </a:schemeClr>
              </a:solidFill>
              <a:latin typeface="ＭＳ Ｐゴシック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574" y="289440"/>
            <a:ext cx="1770663" cy="901748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516" y="1191188"/>
            <a:ext cx="2822777" cy="3346974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619844" y="1027478"/>
            <a:ext cx="3962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 smtClean="0">
                <a:latin typeface="+mn-ea"/>
              </a:rPr>
              <a:t>～</a:t>
            </a:r>
            <a:r>
              <a:rPr lang="en-US" altLang="ja-JP" sz="4000" dirty="0" smtClean="0">
                <a:latin typeface="+mn-ea"/>
              </a:rPr>
              <a:t>Content flow</a:t>
            </a:r>
            <a:r>
              <a:rPr lang="ja-JP" altLang="en-US" sz="4000" dirty="0" smtClean="0">
                <a:latin typeface="+mn-ea"/>
              </a:rPr>
              <a:t>～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12" name="デザイン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37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456935" y="350698"/>
            <a:ext cx="4509136" cy="769441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ja-JP" altLang="en-US" sz="4400" b="1" dirty="0" smtClean="0">
                <a:solidFill>
                  <a:schemeClr val="accent1">
                    <a:lumMod val="75000"/>
                  </a:schemeClr>
                </a:solidFill>
                <a:latin typeface="ＭＳ Ｐゴシック"/>
              </a:rPr>
              <a:t>会社フロー</a:t>
            </a:r>
            <a:endParaRPr lang="en-US" altLang="ja-JP" sz="4400" b="1" dirty="0" smtClean="0">
              <a:solidFill>
                <a:schemeClr val="accent1">
                  <a:lumMod val="75000"/>
                </a:schemeClr>
              </a:solidFill>
              <a:latin typeface="ＭＳ Ｐゴシック"/>
            </a:endParaRPr>
          </a:p>
        </p:txBody>
      </p:sp>
      <p:pic>
        <p:nvPicPr>
          <p:cNvPr id="5" name="デザイン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74"/>
          <a:stretch/>
        </p:blipFill>
        <p:spPr>
          <a:xfrm>
            <a:off x="2321022" y="1954529"/>
            <a:ext cx="9734836" cy="4903469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128" t="7389" r="-938" b="-6960"/>
          <a:stretch/>
        </p:blipFill>
        <p:spPr>
          <a:xfrm>
            <a:off x="1637734" y="303563"/>
            <a:ext cx="9783982" cy="637794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181819" y="940788"/>
            <a:ext cx="38347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 smtClean="0">
                <a:latin typeface="+mn-ea"/>
              </a:rPr>
              <a:t>～</a:t>
            </a:r>
            <a:r>
              <a:rPr lang="en-US" altLang="ja-JP" sz="4000" dirty="0" smtClean="0">
                <a:latin typeface="+mn-ea"/>
              </a:rPr>
              <a:t>System flow</a:t>
            </a:r>
            <a:r>
              <a:rPr lang="ja-JP" altLang="en-US" sz="4000" dirty="0" smtClean="0">
                <a:latin typeface="+mn-ea"/>
              </a:rPr>
              <a:t>～</a:t>
            </a:r>
            <a:endParaRPr kumimoji="1" lang="ja-JP" altLang="en-US" sz="4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1818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名称未設定-2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4" y="925830"/>
            <a:ext cx="7585976" cy="5421822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290257" y="137840"/>
            <a:ext cx="10117055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類似サービスとの比較 「</a:t>
            </a:r>
            <a:r>
              <a:rPr lang="en-US" altLang="ja-JP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VR THEATER</a:t>
            </a:r>
            <a:r>
              <a:rPr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」</a:t>
            </a:r>
            <a:endParaRPr lang="en-US" altLang="ja-JP" sz="40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709660" y="5417820"/>
            <a:ext cx="2183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▼お手持ちの資料を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ご参照ください</a:t>
            </a:r>
            <a:endParaRPr kumimoji="1" lang="ja-JP" altLang="en-US" dirty="0"/>
          </a:p>
        </p:txBody>
      </p:sp>
      <p:pic>
        <p:nvPicPr>
          <p:cNvPr id="8" name="デザイン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79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/>
        </p:nvSpPr>
        <p:spPr>
          <a:xfrm>
            <a:off x="230105" y="89712"/>
            <a:ext cx="11649077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類似サービスとの比較 「モノビット</a:t>
            </a:r>
            <a:r>
              <a:rPr lang="en-US" altLang="ja-JP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VR</a:t>
            </a:r>
            <a:r>
              <a:rPr lang="ja-JP" altLang="en-US" sz="4000" b="1" dirty="0" smtClean="0">
                <a:solidFill>
                  <a:schemeClr val="accent1">
                    <a:lumMod val="75000"/>
                  </a:schemeClr>
                </a:solidFill>
                <a:latin typeface="+mj-ea"/>
                <a:ea typeface="+mj-ea"/>
              </a:rPr>
              <a:t>カフェ」</a:t>
            </a:r>
            <a:endParaRPr lang="en-US" altLang="ja-JP" sz="4000" b="1" dirty="0" smtClean="0">
              <a:solidFill>
                <a:schemeClr val="accent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8709660" y="5417820"/>
            <a:ext cx="2183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 smtClean="0"/>
              <a:t>▼お手持ちの資料を</a:t>
            </a:r>
            <a:endParaRPr kumimoji="1" lang="en-US" altLang="ja-JP" dirty="0" smtClean="0"/>
          </a:p>
          <a:p>
            <a:r>
              <a:rPr kumimoji="1" lang="ja-JP" altLang="en-US" dirty="0" smtClean="0"/>
              <a:t>　ご参照ください</a:t>
            </a:r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53"/>
          <a:stretch/>
        </p:blipFill>
        <p:spPr>
          <a:xfrm>
            <a:off x="-1055601" y="633346"/>
            <a:ext cx="9160535" cy="5593272"/>
          </a:xfrm>
          <a:prstGeom prst="rect">
            <a:avLst/>
          </a:prstGeom>
        </p:spPr>
      </p:pic>
      <p:pic>
        <p:nvPicPr>
          <p:cNvPr id="9" name="デザイン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882" y="198000"/>
            <a:ext cx="9734836" cy="66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6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280</Words>
  <Application>Microsoft Office PowerPoint</Application>
  <PresentationFormat>ワイド画面</PresentationFormat>
  <Paragraphs>74</Paragraphs>
  <Slides>22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31" baseType="lpstr">
      <vt:lpstr>ＭＳ Ｐゴシック</vt:lpstr>
      <vt:lpstr>ＭＳ Ｐゴシック 見出し</vt:lpstr>
      <vt:lpstr>ＭＳ Ｐゴシック 本文</vt:lpstr>
      <vt:lpstr>小塚ゴシック Pro B</vt:lpstr>
      <vt:lpstr>小塚ゴシック Pro M</vt:lpstr>
      <vt:lpstr>Arial</vt:lpstr>
      <vt:lpstr>Calibri</vt:lpstr>
      <vt:lpstr>Calibri Light</vt:lpstr>
      <vt:lpstr>Office テーマ</vt:lpstr>
      <vt:lpstr>AFFECT360°</vt:lpstr>
      <vt:lpstr>～Promotion Video～</vt:lpstr>
      <vt:lpstr>①VRセンター </vt:lpstr>
      <vt:lpstr>～Persona Data～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最後に...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cd</dc:creator>
  <cp:lastModifiedBy>cd</cp:lastModifiedBy>
  <cp:revision>52</cp:revision>
  <dcterms:created xsi:type="dcterms:W3CDTF">2017-01-16T06:49:29Z</dcterms:created>
  <dcterms:modified xsi:type="dcterms:W3CDTF">2017-01-16T13:16:58Z</dcterms:modified>
</cp:coreProperties>
</file>